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39" r:id="rId2"/>
    <p:sldId id="440" r:id="rId3"/>
    <p:sldId id="531" r:id="rId4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el" initials="Y" lastIdx="1" clrIdx="0">
    <p:extLst>
      <p:ext uri="{19B8F6BF-5375-455C-9EA6-DF929625EA0E}">
        <p15:presenceInfo xmlns:p15="http://schemas.microsoft.com/office/powerpoint/2012/main" userId="Ya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2-17T11:06:59.771" idx="1">
    <p:pos x="10" y="10"/>
    <p:text>Since the beginning of the 21st century, my research focuses on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B3F11-5A07-4613-AAEF-04AA360284BD}" type="datetimeFigureOut">
              <a:rPr lang="en-IL" smtClean="0"/>
              <a:t>23/05/2022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C4DA7-709A-4332-A022-80E7BF743C4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2775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EFC35-F605-4409-9861-C97834618D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53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he-IL">
              <a:latin typeface="Arial" charset="0"/>
              <a:cs typeface="Arial" charset="0"/>
            </a:endParaRPr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DEC9721D-2DB4-47DF-8C68-D2A8532E0654}" type="slidenum">
              <a:rPr lang="he-IL" altLang="en-US"/>
              <a:pPr algn="l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844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BAFCB-2A27-42CC-9A84-373F1F284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415C9-5C45-4C1C-839E-EB121951C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5FA83-2833-4056-B142-5250CE0E7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031A-6E76-43D5-B575-081A30DFA59B}" type="datetimeFigureOut">
              <a:rPr lang="en-IL" smtClean="0"/>
              <a:t>23/05/2022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35E04-4AE6-4025-8544-CFE11C1C5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0122E-CE0A-49D7-AB4C-2159F827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F3D-D0DA-45E1-A24D-12778BBC8FB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1189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02B25-5220-4C02-9346-CC0FAEB3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2947B-7829-4671-9BF2-C14459D43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113A0-B0AA-4499-804F-332D207E2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031A-6E76-43D5-B575-081A30DFA59B}" type="datetimeFigureOut">
              <a:rPr lang="en-IL" smtClean="0"/>
              <a:t>23/05/2022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A48DF-5EB6-446D-A60E-A519E585B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B7E6D-48D6-4E35-B477-6245E8C98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F3D-D0DA-45E1-A24D-12778BBC8FB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8394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9B50B7-2ED4-4CE0-8808-1BA977932E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3A52BF-AAE2-4DF1-B18D-E27310AD8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0D32F-9879-4028-8436-18667E485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031A-6E76-43D5-B575-081A30DFA59B}" type="datetimeFigureOut">
              <a:rPr lang="en-IL" smtClean="0"/>
              <a:t>23/05/2022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17690-2EA2-44EE-B35F-D11BD1836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0A5C4-2594-4BE0-A353-C3B680381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F3D-D0DA-45E1-A24D-12778BBC8FB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8797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416F-B1D8-4A20-ADB9-3C92D2040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45B0E-9BF2-4116-B005-818B3383D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DAC7E-B57F-48EE-AEB3-8DC336C0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031A-6E76-43D5-B575-081A30DFA59B}" type="datetimeFigureOut">
              <a:rPr lang="en-IL" smtClean="0"/>
              <a:t>23/05/2022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3FFFA-CC50-4FA0-B053-16CCBFCA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3F8DE-85FC-43AF-AAA3-69B6FE9AA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F3D-D0DA-45E1-A24D-12778BBC8FB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6101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4A860-25CD-42DD-B5EC-4B8524027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A2641-242A-469A-8407-68F0DD2A6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F3906-F3AC-4FE3-9AF2-4A746FD2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031A-6E76-43D5-B575-081A30DFA59B}" type="datetimeFigureOut">
              <a:rPr lang="en-IL" smtClean="0"/>
              <a:t>23/05/2022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73EBC-22EF-4CC8-ABCC-FCE8261EF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4CAB-12E5-4194-8B13-874F1FB16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F3D-D0DA-45E1-A24D-12778BBC8FB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7102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51126-4BC0-4A9D-B46E-885D4B7C2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70A7-8544-47D4-A1EE-E706BBF764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94F8A8-5F24-4E08-91C5-AF34432F2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761DED-D484-4D7A-A148-AB3861F02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031A-6E76-43D5-B575-081A30DFA59B}" type="datetimeFigureOut">
              <a:rPr lang="en-IL" smtClean="0"/>
              <a:t>23/05/2022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3C229-54EB-42C9-97F3-E4CFA0194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EECF4-7DA7-44B5-B9B9-664434D68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F3D-D0DA-45E1-A24D-12778BBC8FB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0908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06C85-3A03-4916-BEC0-19261C239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EA70B-B81B-4CF8-AE99-D710590DB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FF7EF-D174-4C63-A8C5-3C39E30CF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0FBC19-CB6B-4563-AD3C-A964072F4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5A5E57-60B2-4E24-862A-702403ACE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B08CE8-A717-4762-AD15-8C26E8EA1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031A-6E76-43D5-B575-081A30DFA59B}" type="datetimeFigureOut">
              <a:rPr lang="en-IL" smtClean="0"/>
              <a:t>23/05/2022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05A605-46DA-4A09-9C19-91A125A1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F78D97-7AAB-4937-B57E-190041AD1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F3D-D0DA-45E1-A24D-12778BBC8FB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4090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4582-6D2F-4FB1-A411-52DE63EA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BBF38-AAC0-466A-B0DD-593CEAF9F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031A-6E76-43D5-B575-081A30DFA59B}" type="datetimeFigureOut">
              <a:rPr lang="en-IL" smtClean="0"/>
              <a:t>23/05/2022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F6B513-6EB5-459F-A08F-11BF5691E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57452-EF83-431A-A162-388EA814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F3D-D0DA-45E1-A24D-12778BBC8FB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5688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DFAD7B-392F-4B4E-BB97-6A81FDC99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031A-6E76-43D5-B575-081A30DFA59B}" type="datetimeFigureOut">
              <a:rPr lang="en-IL" smtClean="0"/>
              <a:t>23/05/2022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2A956-3CAF-4848-BB03-55540327E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F8085-E269-4ACE-87C1-40E76AF19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F3D-D0DA-45E1-A24D-12778BBC8FB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1020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BD398-EA56-4558-A526-355571BE6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F7330-6842-4F66-A88B-37576F999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F39974-8D7A-4DF3-A185-6D04FF6A0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D0CD56-62CB-4832-BDE2-0F2BF3952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031A-6E76-43D5-B575-081A30DFA59B}" type="datetimeFigureOut">
              <a:rPr lang="en-IL" smtClean="0"/>
              <a:t>23/05/2022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6B0FC-EE8E-4E8B-9053-0713A32E3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625B2-C707-4EC4-A73E-D87ACBA1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F3D-D0DA-45E1-A24D-12778BBC8FB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6944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73BE3-B35E-40AE-8932-08BB622F6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FC5BF-40AD-4090-B5B7-32CDC929C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309BC9-3D04-4A31-B739-48672C6E3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0F6E9-2278-4BA9-8B8A-7CE8281F6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031A-6E76-43D5-B575-081A30DFA59B}" type="datetimeFigureOut">
              <a:rPr lang="en-IL" smtClean="0"/>
              <a:t>23/05/2022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9FD3A-F448-4436-B746-BED46D4E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1CD5F-082C-4521-BFAD-1FDB77778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4F3D-D0DA-45E1-A24D-12778BBC8FB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4579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246AFD-4F3C-485E-B9E2-1A0703F12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3F6CD-A7BE-43AB-AC6E-0E6C1776D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6A778-77AF-4B9A-A9F0-09B10BF0D4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4031A-6E76-43D5-B575-081A30DFA59B}" type="datetimeFigureOut">
              <a:rPr lang="en-IL" smtClean="0"/>
              <a:t>23/05/2022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D963A-E2F4-42DB-A6D5-92A12FB9D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DB9DF-8F8A-4C65-AFD0-412C1E9C2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24F3D-D0DA-45E1-A24D-12778BBC8FB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2687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emirov@ee.technion.ac.i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8206680" cy="1470025"/>
          </a:xfrm>
        </p:spPr>
        <p:txBody>
          <a:bodyPr>
            <a:normAutofit/>
          </a:bodyPr>
          <a:lstStyle/>
          <a:p>
            <a:pPr rtl="1"/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CMOS – SOI – MEMS / NEMS</a:t>
            </a:r>
            <a:b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Advanced  Sensing Systems</a:t>
            </a:r>
            <a:b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baseline="30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1F35A1"/>
                </a:solidFill>
                <a:latin typeface="Calibri" pitchFamily="34" charset="0"/>
              </a:rPr>
              <a:t>Yael Nemirovsky- IEEE Life Fellow</a:t>
            </a:r>
            <a:endParaRPr lang="he-IL" b="1" dirty="0">
              <a:solidFill>
                <a:srgbClr val="1F35A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1F35A1"/>
                </a:solidFill>
                <a:latin typeface="Calibri" pitchFamily="34" charset="0"/>
              </a:rPr>
              <a:t>EE Dept., Technion - Israel Institute of Technology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B050"/>
                </a:solidFill>
                <a:latin typeface="Calibri" pitchFamily="34" charset="0"/>
                <a:hlinkClick r:id="rId3"/>
              </a:rPr>
              <a:t>nemirov@ee.technion.ac.il</a:t>
            </a:r>
            <a:endParaRPr lang="en-US" b="1" dirty="0">
              <a:solidFill>
                <a:srgbClr val="00B050"/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L"/>
              <a:t>January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http://www.ee.technion.ac.il/people/YaelNemirovsky/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242C-A878-4D98-99F6-D51960CEFA5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Technion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31505" y="100798"/>
            <a:ext cx="533229" cy="80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28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Advanced Sensing Systems</a:t>
            </a:r>
            <a:br>
              <a:rPr lang="he-IL" sz="36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FF0000"/>
                </a:solidFill>
              </a:rPr>
              <a:t>CMOS Sensors / Imagers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With MEMS-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Thermal sensors: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Thermal </a:t>
            </a:r>
            <a:r>
              <a:rPr lang="en-US" b="1" dirty="0">
                <a:solidFill>
                  <a:srgbClr val="FF0000"/>
                </a:solidFill>
              </a:rPr>
              <a:t>TMOS</a:t>
            </a:r>
            <a:r>
              <a:rPr lang="en-US" b="1" dirty="0"/>
              <a:t> IR </a:t>
            </a:r>
            <a:r>
              <a:rPr lang="en-US" dirty="0"/>
              <a:t>uncooled Sensors</a:t>
            </a:r>
          </a:p>
          <a:p>
            <a:r>
              <a:rPr lang="en-US" b="1" dirty="0"/>
              <a:t>Thermal </a:t>
            </a:r>
            <a:r>
              <a:rPr lang="en-US" b="1" dirty="0" err="1">
                <a:solidFill>
                  <a:schemeClr val="accent1"/>
                </a:solidFill>
              </a:rPr>
              <a:t>TeraMOS</a:t>
            </a:r>
            <a:r>
              <a:rPr lang="en-US" b="1" dirty="0"/>
              <a:t> THz</a:t>
            </a:r>
            <a:r>
              <a:rPr lang="en-US" dirty="0"/>
              <a:t> uncooled Sensors</a:t>
            </a:r>
          </a:p>
          <a:p>
            <a:r>
              <a:rPr lang="en-US" b="1" dirty="0"/>
              <a:t>Thermal </a:t>
            </a:r>
            <a:r>
              <a:rPr lang="en-US" b="1" dirty="0">
                <a:solidFill>
                  <a:srgbClr val="00B050"/>
                </a:solidFill>
              </a:rPr>
              <a:t>GMOS</a:t>
            </a:r>
            <a:r>
              <a:rPr lang="en-US" b="1" dirty="0"/>
              <a:t> Gas </a:t>
            </a:r>
            <a:r>
              <a:rPr lang="en-US" dirty="0"/>
              <a:t>Sensors</a:t>
            </a:r>
          </a:p>
          <a:p>
            <a:r>
              <a:rPr lang="en-US" b="1" dirty="0"/>
              <a:t>Thermal </a:t>
            </a:r>
            <a:r>
              <a:rPr lang="en-US" b="1" dirty="0">
                <a:solidFill>
                  <a:srgbClr val="00B050"/>
                </a:solidFill>
              </a:rPr>
              <a:t>FLOW</a:t>
            </a:r>
            <a:r>
              <a:rPr lang="en-US" b="1" dirty="0"/>
              <a:t> Gas </a:t>
            </a:r>
            <a:r>
              <a:rPr lang="en-US" dirty="0"/>
              <a:t>Sensors</a:t>
            </a:r>
          </a:p>
          <a:p>
            <a:endParaRPr lang="en-US" dirty="0"/>
          </a:p>
          <a:p>
            <a:endParaRPr lang="en-US" b="1" u="sng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951984" y="1600201"/>
            <a:ext cx="4392488" cy="452596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W/O MEMS-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Quantum Sensors (limited to 1um-NIR):</a:t>
            </a:r>
          </a:p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CMOS SPAD camera </a:t>
            </a:r>
            <a:r>
              <a:rPr lang="en-US" dirty="0"/>
              <a:t>for detection of photon flashes</a:t>
            </a:r>
          </a:p>
          <a:p>
            <a:r>
              <a:rPr lang="en-US" b="1" dirty="0"/>
              <a:t>CMOS </a:t>
            </a:r>
            <a:r>
              <a:rPr lang="en-US" b="1" dirty="0" err="1"/>
              <a:t>SiPM</a:t>
            </a:r>
            <a:r>
              <a:rPr lang="en-US" b="1" dirty="0"/>
              <a:t> </a:t>
            </a:r>
            <a:r>
              <a:rPr lang="en-US" dirty="0"/>
              <a:t>Photomultiplier for </a:t>
            </a:r>
            <a:r>
              <a:rPr lang="en-US" b="1" dirty="0"/>
              <a:t>LIDARs</a:t>
            </a:r>
            <a:endParaRPr lang="he-IL" b="1" dirty="0"/>
          </a:p>
          <a:p>
            <a:r>
              <a:rPr lang="en-US" b="1" dirty="0"/>
              <a:t>CMOS</a:t>
            </a:r>
            <a:r>
              <a:rPr lang="he-IL" b="1" dirty="0"/>
              <a:t> </a:t>
            </a:r>
            <a:r>
              <a:rPr lang="en-US" b="1" dirty="0"/>
              <a:t>SPAD/</a:t>
            </a:r>
            <a:r>
              <a:rPr lang="en-US" b="1" dirty="0" err="1"/>
              <a:t>SiPM</a:t>
            </a:r>
            <a:r>
              <a:rPr lang="en-US" b="1" dirty="0"/>
              <a:t> for 3D imaging</a:t>
            </a:r>
          </a:p>
          <a:p>
            <a:r>
              <a:rPr lang="en-US" b="1" dirty="0"/>
              <a:t>CMOS imagers characterization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L"/>
              <a:t>January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http://www.ee.technion.ac.il/people/YaelNemirovsky/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77A1-D97F-4044-BD77-881975C1D8A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en-US" sz="3600" b="1" dirty="0">
                <a:solidFill>
                  <a:srgbClr val="FF0000"/>
                </a:solidFill>
              </a:rPr>
              <a:t>אתגרי מחקר 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sp>
        <p:nvSpPr>
          <p:cNvPr id="1218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altLang="en-US" dirty="0"/>
              <a:t>מחקר מערכתי הנפרס על טכנולוגיות, התקנים ומעגלים עד להשגת אבי טיפוס </a:t>
            </a:r>
            <a:endParaRPr lang="en-US" altLang="en-US" dirty="0"/>
          </a:p>
          <a:p>
            <a:pPr algn="r" rtl="1"/>
            <a:r>
              <a:rPr lang="he-IL" altLang="en-US" dirty="0"/>
              <a:t>אלקטרוניקה אנלוגית ודיגיטלית משולבת </a:t>
            </a:r>
            <a:r>
              <a:rPr lang="en-US" altLang="en-US" dirty="0"/>
              <a:t>ROIC</a:t>
            </a:r>
            <a:endParaRPr lang="he-IL" altLang="en-US" dirty="0"/>
          </a:p>
          <a:p>
            <a:pPr algn="r" rtl="1"/>
            <a:r>
              <a:rPr lang="he-IL" altLang="en-US" dirty="0"/>
              <a:t>ניתוח משולב מולטי-פיסיקלי של תחומים כגון אלקטרומגנטיות, אלקטרו-אופטיקה, </a:t>
            </a:r>
            <a:r>
              <a:rPr lang="en-US" altLang="en-US" dirty="0"/>
              <a:t>VLSI</a:t>
            </a:r>
            <a:r>
              <a:rPr lang="he-IL" altLang="en-US" dirty="0"/>
              <a:t>, </a:t>
            </a:r>
            <a:r>
              <a:rPr lang="en-US" altLang="en-US" dirty="0"/>
              <a:t>MEMS</a:t>
            </a:r>
            <a:r>
              <a:rPr lang="he-IL" altLang="en-US" dirty="0"/>
              <a:t>, תרמי, טכנולוגי</a:t>
            </a:r>
          </a:p>
          <a:p>
            <a:pPr algn="r" rtl="1"/>
            <a:r>
              <a:rPr lang="he-IL" altLang="en-US" b="1" dirty="0"/>
              <a:t>נושאים מרתקים לפרויקטים </a:t>
            </a:r>
            <a:r>
              <a:rPr lang="he-IL" altLang="en-US" b="1" dirty="0" err="1"/>
              <a:t>ותיזות</a:t>
            </a:r>
            <a:r>
              <a:rPr lang="he-IL" altLang="en-US" b="1" dirty="0"/>
              <a:t> מסטר ודוקטורט (גם לסטודנטים חיצוניים)</a:t>
            </a:r>
          </a:p>
          <a:p>
            <a:pPr algn="r" rtl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IL"/>
              <a:t>January 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http://www.ee.technion.ac.il/people/YaelNemirovsky/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56A0-1607-4735-BF4E-609BE1888F10}" type="slidenum">
              <a:rPr lang="he-IL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48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206</Words>
  <Application>Microsoft Office PowerPoint</Application>
  <PresentationFormat>Widescreen</PresentationFormat>
  <Paragraphs>36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CMOS – SOI – MEMS / NEMS Advanced  Sensing Systems </vt:lpstr>
      <vt:lpstr>Advanced Sensing Systems CMOS Sensors / Imagers</vt:lpstr>
      <vt:lpstr>אתגרי מחקר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CMOS – SOI – MEMS / NEMS Advanced  Sensing Systems THE TMOS</dc:title>
  <dc:creator>Yael Nemirovsky</dc:creator>
  <cp:lastModifiedBy>Yael Nemirovsky</cp:lastModifiedBy>
  <cp:revision>2</cp:revision>
  <dcterms:created xsi:type="dcterms:W3CDTF">2022-03-09T11:48:31Z</dcterms:created>
  <dcterms:modified xsi:type="dcterms:W3CDTF">2022-05-23T11:32:43Z</dcterms:modified>
</cp:coreProperties>
</file>